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62" r:id="rId4"/>
    <p:sldId id="261" r:id="rId5"/>
    <p:sldId id="258" r:id="rId6"/>
    <p:sldId id="267" r:id="rId7"/>
    <p:sldId id="268" r:id="rId8"/>
    <p:sldId id="260" r:id="rId9"/>
    <p:sldId id="264" r:id="rId10"/>
    <p:sldId id="265" r:id="rId11"/>
    <p:sldId id="263" r:id="rId12"/>
    <p:sldId id="270" r:id="rId13"/>
    <p:sldId id="271" r:id="rId14"/>
    <p:sldId id="272" r:id="rId1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مقطع افتراضي" id="{035AFB41-7701-48F5-9027-7AF553D5F67E}">
          <p14:sldIdLst>
            <p14:sldId id="256"/>
            <p14:sldId id="257"/>
            <p14:sldId id="262"/>
            <p14:sldId id="261"/>
            <p14:sldId id="258"/>
          </p14:sldIdLst>
        </p14:section>
        <p14:section name="مقطع بدون عنوان" id="{81B58FA3-A502-4405-8AEA-9FBE6A39250E}">
          <p14:sldIdLst>
            <p14:sldId id="267"/>
            <p14:sldId id="268"/>
            <p14:sldId id="260"/>
            <p14:sldId id="264"/>
            <p14:sldId id="265"/>
            <p14:sldId id="263"/>
            <p14:sldId id="270"/>
            <p14:sldId id="271"/>
            <p14:sldId id="27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8" d="100"/>
          <a:sy n="68" d="100"/>
        </p:scale>
        <p:origin x="144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36FBFA80-DE06-4A9A-B5DB-05E480659923}" type="datetimeFigureOut">
              <a:rPr lang="ar-IQ" smtClean="0"/>
              <a:t>24/03/1446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89E97EC-8F33-4748-8520-53B184D406B3}" type="slidenum">
              <a:rPr lang="ar-IQ" smtClean="0"/>
              <a:t>‹#›</a:t>
            </a:fld>
            <a:endParaRPr lang="ar-IQ"/>
          </a:p>
        </p:txBody>
      </p:sp>
    </p:spTree>
    <p:extLst>
      <p:ext uri="{BB962C8B-B14F-4D97-AF65-F5344CB8AC3E}">
        <p14:creationId xmlns:p14="http://schemas.microsoft.com/office/powerpoint/2010/main" val="3225816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p:cNvSpPr>
            <a:spLocks noGrp="1"/>
          </p:cNvSpPr>
          <p:nvPr>
            <p:ph type="dt" sz="half" idx="10"/>
          </p:nvPr>
        </p:nvSpPr>
        <p:spPr/>
        <p:txBody>
          <a:bodyPr/>
          <a:lstStyle/>
          <a:p>
            <a:fld id="{36FBFA80-DE06-4A9A-B5DB-05E480659923}" type="datetimeFigureOut">
              <a:rPr lang="ar-IQ" smtClean="0"/>
              <a:t>24/03/1446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89E97EC-8F33-4748-8520-53B184D406B3}" type="slidenum">
              <a:rPr lang="ar-IQ" smtClean="0"/>
              <a:t>‹#›</a:t>
            </a:fld>
            <a:endParaRPr lang="ar-IQ"/>
          </a:p>
        </p:txBody>
      </p:sp>
    </p:spTree>
    <p:extLst>
      <p:ext uri="{BB962C8B-B14F-4D97-AF65-F5344CB8AC3E}">
        <p14:creationId xmlns:p14="http://schemas.microsoft.com/office/powerpoint/2010/main" val="2393342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p:cNvSpPr>
            <a:spLocks noGrp="1"/>
          </p:cNvSpPr>
          <p:nvPr>
            <p:ph type="dt" sz="half" idx="10"/>
          </p:nvPr>
        </p:nvSpPr>
        <p:spPr/>
        <p:txBody>
          <a:bodyPr/>
          <a:lstStyle/>
          <a:p>
            <a:fld id="{36FBFA80-DE06-4A9A-B5DB-05E480659923}" type="datetimeFigureOut">
              <a:rPr lang="ar-IQ" smtClean="0"/>
              <a:t>24/03/1446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89E97EC-8F33-4748-8520-53B184D406B3}" type="slidenum">
              <a:rPr lang="ar-IQ" smtClean="0"/>
              <a:t>‹#›</a:t>
            </a:fld>
            <a:endParaRPr lang="ar-IQ"/>
          </a:p>
        </p:txBody>
      </p:sp>
    </p:spTree>
    <p:extLst>
      <p:ext uri="{BB962C8B-B14F-4D97-AF65-F5344CB8AC3E}">
        <p14:creationId xmlns:p14="http://schemas.microsoft.com/office/powerpoint/2010/main" val="132104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p:cNvSpPr>
            <a:spLocks noGrp="1"/>
          </p:cNvSpPr>
          <p:nvPr>
            <p:ph type="dt" sz="half" idx="10"/>
          </p:nvPr>
        </p:nvSpPr>
        <p:spPr/>
        <p:txBody>
          <a:bodyPr/>
          <a:lstStyle/>
          <a:p>
            <a:fld id="{36FBFA80-DE06-4A9A-B5DB-05E480659923}" type="datetimeFigureOut">
              <a:rPr lang="ar-IQ" smtClean="0"/>
              <a:t>24/03/1446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89E97EC-8F33-4748-8520-53B184D406B3}" type="slidenum">
              <a:rPr lang="ar-IQ" smtClean="0"/>
              <a:t>‹#›</a:t>
            </a:fld>
            <a:endParaRPr lang="ar-IQ"/>
          </a:p>
        </p:txBody>
      </p:sp>
    </p:spTree>
    <p:extLst>
      <p:ext uri="{BB962C8B-B14F-4D97-AF65-F5344CB8AC3E}">
        <p14:creationId xmlns:p14="http://schemas.microsoft.com/office/powerpoint/2010/main" val="2561540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36FBFA80-DE06-4A9A-B5DB-05E480659923}" type="datetimeFigureOut">
              <a:rPr lang="ar-IQ" smtClean="0"/>
              <a:t>24/03/1446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89E97EC-8F33-4748-8520-53B184D406B3}" type="slidenum">
              <a:rPr lang="ar-IQ" smtClean="0"/>
              <a:t>‹#›</a:t>
            </a:fld>
            <a:endParaRPr lang="ar-IQ"/>
          </a:p>
        </p:txBody>
      </p:sp>
    </p:spTree>
    <p:extLst>
      <p:ext uri="{BB962C8B-B14F-4D97-AF65-F5344CB8AC3E}">
        <p14:creationId xmlns:p14="http://schemas.microsoft.com/office/powerpoint/2010/main" val="674936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5" name="عنصر نائب للتاريخ 4"/>
          <p:cNvSpPr>
            <a:spLocks noGrp="1"/>
          </p:cNvSpPr>
          <p:nvPr>
            <p:ph type="dt" sz="half" idx="10"/>
          </p:nvPr>
        </p:nvSpPr>
        <p:spPr/>
        <p:txBody>
          <a:bodyPr/>
          <a:lstStyle/>
          <a:p>
            <a:fld id="{36FBFA80-DE06-4A9A-B5DB-05E480659923}" type="datetimeFigureOut">
              <a:rPr lang="ar-IQ" smtClean="0"/>
              <a:t>24/03/1446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89E97EC-8F33-4748-8520-53B184D406B3}" type="slidenum">
              <a:rPr lang="ar-IQ" smtClean="0"/>
              <a:t>‹#›</a:t>
            </a:fld>
            <a:endParaRPr lang="ar-IQ"/>
          </a:p>
        </p:txBody>
      </p:sp>
    </p:spTree>
    <p:extLst>
      <p:ext uri="{BB962C8B-B14F-4D97-AF65-F5344CB8AC3E}">
        <p14:creationId xmlns:p14="http://schemas.microsoft.com/office/powerpoint/2010/main" val="36769000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7" name="عنصر نائب للتاريخ 6"/>
          <p:cNvSpPr>
            <a:spLocks noGrp="1"/>
          </p:cNvSpPr>
          <p:nvPr>
            <p:ph type="dt" sz="half" idx="10"/>
          </p:nvPr>
        </p:nvSpPr>
        <p:spPr/>
        <p:txBody>
          <a:bodyPr/>
          <a:lstStyle/>
          <a:p>
            <a:fld id="{36FBFA80-DE06-4A9A-B5DB-05E480659923}" type="datetimeFigureOut">
              <a:rPr lang="ar-IQ" smtClean="0"/>
              <a:t>24/03/1446</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E89E97EC-8F33-4748-8520-53B184D406B3}" type="slidenum">
              <a:rPr lang="ar-IQ" smtClean="0"/>
              <a:t>‹#›</a:t>
            </a:fld>
            <a:endParaRPr lang="ar-IQ"/>
          </a:p>
        </p:txBody>
      </p:sp>
    </p:spTree>
    <p:extLst>
      <p:ext uri="{BB962C8B-B14F-4D97-AF65-F5344CB8AC3E}">
        <p14:creationId xmlns:p14="http://schemas.microsoft.com/office/powerpoint/2010/main" val="604948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36FBFA80-DE06-4A9A-B5DB-05E480659923}" type="datetimeFigureOut">
              <a:rPr lang="ar-IQ" smtClean="0"/>
              <a:t>24/03/1446</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E89E97EC-8F33-4748-8520-53B184D406B3}" type="slidenum">
              <a:rPr lang="ar-IQ" smtClean="0"/>
              <a:t>‹#›</a:t>
            </a:fld>
            <a:endParaRPr lang="ar-IQ"/>
          </a:p>
        </p:txBody>
      </p:sp>
    </p:spTree>
    <p:extLst>
      <p:ext uri="{BB962C8B-B14F-4D97-AF65-F5344CB8AC3E}">
        <p14:creationId xmlns:p14="http://schemas.microsoft.com/office/powerpoint/2010/main" val="1289874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6FBFA80-DE06-4A9A-B5DB-05E480659923}" type="datetimeFigureOut">
              <a:rPr lang="ar-IQ" smtClean="0"/>
              <a:t>24/03/1446</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E89E97EC-8F33-4748-8520-53B184D406B3}" type="slidenum">
              <a:rPr lang="ar-IQ" smtClean="0"/>
              <a:t>‹#›</a:t>
            </a:fld>
            <a:endParaRPr lang="ar-IQ"/>
          </a:p>
        </p:txBody>
      </p:sp>
    </p:spTree>
    <p:extLst>
      <p:ext uri="{BB962C8B-B14F-4D97-AF65-F5344CB8AC3E}">
        <p14:creationId xmlns:p14="http://schemas.microsoft.com/office/powerpoint/2010/main" val="79751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36FBFA80-DE06-4A9A-B5DB-05E480659923}" type="datetimeFigureOut">
              <a:rPr lang="ar-IQ" smtClean="0"/>
              <a:t>24/03/1446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89E97EC-8F33-4748-8520-53B184D406B3}" type="slidenum">
              <a:rPr lang="ar-IQ" smtClean="0"/>
              <a:t>‹#›</a:t>
            </a:fld>
            <a:endParaRPr lang="ar-IQ"/>
          </a:p>
        </p:txBody>
      </p:sp>
    </p:spTree>
    <p:extLst>
      <p:ext uri="{BB962C8B-B14F-4D97-AF65-F5344CB8AC3E}">
        <p14:creationId xmlns:p14="http://schemas.microsoft.com/office/powerpoint/2010/main" val="886393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36FBFA80-DE06-4A9A-B5DB-05E480659923}" type="datetimeFigureOut">
              <a:rPr lang="ar-IQ" smtClean="0"/>
              <a:t>24/03/1446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89E97EC-8F33-4748-8520-53B184D406B3}" type="slidenum">
              <a:rPr lang="ar-IQ" smtClean="0"/>
              <a:t>‹#›</a:t>
            </a:fld>
            <a:endParaRPr lang="ar-IQ"/>
          </a:p>
        </p:txBody>
      </p:sp>
    </p:spTree>
    <p:extLst>
      <p:ext uri="{BB962C8B-B14F-4D97-AF65-F5344CB8AC3E}">
        <p14:creationId xmlns:p14="http://schemas.microsoft.com/office/powerpoint/2010/main" val="1622183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6FBFA80-DE06-4A9A-B5DB-05E480659923}" type="datetimeFigureOut">
              <a:rPr lang="ar-IQ" smtClean="0"/>
              <a:t>24/03/1446</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89E97EC-8F33-4748-8520-53B184D406B3}" type="slidenum">
              <a:rPr lang="ar-IQ" smtClean="0"/>
              <a:t>‹#›</a:t>
            </a:fld>
            <a:endParaRPr lang="ar-IQ"/>
          </a:p>
        </p:txBody>
      </p:sp>
    </p:spTree>
    <p:extLst>
      <p:ext uri="{BB962C8B-B14F-4D97-AF65-F5344CB8AC3E}">
        <p14:creationId xmlns:p14="http://schemas.microsoft.com/office/powerpoint/2010/main" val="32186278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4" name="مربع نص 3"/>
          <p:cNvSpPr txBox="1"/>
          <p:nvPr/>
        </p:nvSpPr>
        <p:spPr>
          <a:xfrm>
            <a:off x="191614" y="0"/>
            <a:ext cx="8928992" cy="1231106"/>
          </a:xfrm>
          <a:prstGeom prst="rect">
            <a:avLst/>
          </a:prstGeom>
          <a:noFill/>
        </p:spPr>
        <p:txBody>
          <a:bodyPr wrap="square" rtlCol="1">
            <a:spAutoFit/>
          </a:bodyPr>
          <a:lstStyle/>
          <a:p>
            <a:r>
              <a:rPr lang="ar-IQ" sz="2800" b="1" dirty="0">
                <a:solidFill>
                  <a:srgbClr val="FF0000"/>
                </a:solidFill>
              </a:rPr>
              <a:t>التحليل الحركي</a:t>
            </a:r>
          </a:p>
          <a:p>
            <a:endParaRPr lang="en-US" sz="2800" dirty="0">
              <a:solidFill>
                <a:srgbClr val="FF0000"/>
              </a:solidFill>
            </a:endParaRPr>
          </a:p>
          <a:p>
            <a:endParaRPr lang="ar-IQ" dirty="0"/>
          </a:p>
        </p:txBody>
      </p:sp>
      <p:sp>
        <p:nvSpPr>
          <p:cNvPr id="5" name="مربع نص 4"/>
          <p:cNvSpPr txBox="1"/>
          <p:nvPr/>
        </p:nvSpPr>
        <p:spPr>
          <a:xfrm>
            <a:off x="191614" y="400109"/>
            <a:ext cx="8772874" cy="6494085"/>
          </a:xfrm>
          <a:prstGeom prst="rect">
            <a:avLst/>
          </a:prstGeom>
          <a:noFill/>
        </p:spPr>
        <p:txBody>
          <a:bodyPr wrap="square" rtlCol="1">
            <a:spAutoFit/>
          </a:bodyPr>
          <a:lstStyle/>
          <a:p>
            <a:r>
              <a:rPr lang="ar-IQ" sz="3200" b="1" dirty="0">
                <a:solidFill>
                  <a:schemeClr val="accent6">
                    <a:lumMod val="75000"/>
                  </a:schemeClr>
                </a:solidFill>
              </a:rPr>
              <a:t>مفهوم التحليل الحركي</a:t>
            </a:r>
            <a:r>
              <a:rPr lang="ar-IQ" sz="2000" dirty="0"/>
              <a:t>: </a:t>
            </a:r>
            <a:r>
              <a:rPr lang="ar-SA" sz="2800" b="1" dirty="0">
                <a:solidFill>
                  <a:schemeClr val="accent1">
                    <a:lumMod val="50000"/>
                  </a:schemeClr>
                </a:solidFill>
                <a:effectLst/>
                <a:ea typeface="Calibri" panose="020F0502020204030204" pitchFamily="34" charset="0"/>
                <a:cs typeface="Simplified Arabic" panose="02020603050405020304" pitchFamily="18" charset="-78"/>
              </a:rPr>
              <a:t>يعني التحليل الحركي في المجال الرياضي دراسة وتفسير الظاهرة أو المهارة الحركية بعد تجزئتها إلى عناصرها وأجزائها المكونة لها بغرض التعرف على تأثير المتغيرات الميكانيكية والتشريحية في أدائها الحركي</a:t>
            </a:r>
            <a:r>
              <a:rPr lang="ar-IQ" sz="2800" b="1" dirty="0">
                <a:solidFill>
                  <a:schemeClr val="accent1">
                    <a:lumMod val="50000"/>
                  </a:schemeClr>
                </a:solidFill>
                <a:effectLst/>
                <a:ea typeface="Calibri" panose="020F0502020204030204" pitchFamily="34" charset="0"/>
                <a:cs typeface="Simplified Arabic" panose="02020603050405020304" pitchFamily="18" charset="-78"/>
              </a:rPr>
              <a:t>.</a:t>
            </a:r>
          </a:p>
          <a:p>
            <a:r>
              <a:rPr lang="ar-IQ" sz="2800" b="1" dirty="0">
                <a:solidFill>
                  <a:srgbClr val="FF0000"/>
                </a:solidFill>
                <a:cs typeface="Simplified Arabic" panose="02020603050405020304" pitchFamily="18" charset="-78"/>
              </a:rPr>
              <a:t>ان تجزئة الحركة ليس هدف وانما وسيلة من الوسائل المستخدمة في هذا المجال لغرض الوصول الى الادراك الكلي والشمولي في هذا الجال ويمكن ان يكون التحليل الحركي تحليلا كينماتيكيا وذلك عندما تحلل الحركة وفقا للأسس والمتغيرات البيوكينماتيكية والمتمثلة بالمسافة والسرعة والزمن والتعجيل</a:t>
            </a:r>
          </a:p>
          <a:p>
            <a:r>
              <a:rPr lang="ar-SA" sz="4000" b="1" dirty="0">
                <a:solidFill>
                  <a:schemeClr val="accent1">
                    <a:lumMod val="75000"/>
                  </a:schemeClr>
                </a:solidFill>
                <a:effectLst/>
                <a:ea typeface="Calibri" panose="020F0502020204030204" pitchFamily="34" charset="0"/>
                <a:cs typeface="Simplified Arabic" panose="02020603050405020304" pitchFamily="18" charset="-78"/>
              </a:rPr>
              <a:t>وهناك أسلوبين في التحليل البايوميكانيكي للحركة الرياضية ولكل منهما حدوده وطرائقه ووسائله المستخدمة في تفسير ومعرفة أبعاد الحركة . ويمكن أن نوضح الأسلوبين بما يلي</a:t>
            </a:r>
            <a:endParaRPr lang="ar-IQ" sz="4000" b="1" dirty="0">
              <a:solidFill>
                <a:schemeClr val="accent1">
                  <a:lumMod val="75000"/>
                </a:schemeClr>
              </a:solidFill>
            </a:endParaRPr>
          </a:p>
        </p:txBody>
      </p:sp>
    </p:spTree>
    <p:extLst>
      <p:ext uri="{BB962C8B-B14F-4D97-AF65-F5344CB8AC3E}">
        <p14:creationId xmlns:p14="http://schemas.microsoft.com/office/powerpoint/2010/main" val="17636097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ربع نص 5">
            <a:extLst>
              <a:ext uri="{FF2B5EF4-FFF2-40B4-BE49-F238E27FC236}">
                <a16:creationId xmlns:a16="http://schemas.microsoft.com/office/drawing/2014/main" id="{BAC9555F-99CA-BF31-D7AA-3875D3D2F85D}"/>
              </a:ext>
            </a:extLst>
          </p:cNvPr>
          <p:cNvSpPr txBox="1"/>
          <p:nvPr/>
        </p:nvSpPr>
        <p:spPr>
          <a:xfrm>
            <a:off x="179513" y="332656"/>
            <a:ext cx="8784976" cy="6001643"/>
          </a:xfrm>
          <a:prstGeom prst="rect">
            <a:avLst/>
          </a:prstGeom>
          <a:noFill/>
        </p:spPr>
        <p:txBody>
          <a:bodyPr wrap="square" rtlCol="0">
            <a:spAutoFit/>
          </a:bodyPr>
          <a:lstStyle/>
          <a:p>
            <a:r>
              <a:rPr lang="ar-IQ" sz="2800" b="1" dirty="0">
                <a:solidFill>
                  <a:srgbClr val="FF0000"/>
                </a:solidFill>
              </a:rPr>
              <a:t>الحركة الانتقالية </a:t>
            </a:r>
            <a:r>
              <a:rPr lang="ar-IQ" sz="2800" dirty="0"/>
              <a:t>: </a:t>
            </a:r>
          </a:p>
          <a:p>
            <a:r>
              <a:rPr lang="ar-IQ" sz="2800" dirty="0"/>
              <a:t>يحدث هذا النوع من الحركات عندما ينتقل الجسم بكامل اجزائه من كان الى اخر بحيث ترسم الأجزاء المكونة لذلك الجسم مسارات متوازية مع بعضها البعض في أي لحظة من حوث الحركة وتقطع مسافات متساوية اثناء حدوثها وقد تكون هذه المسارات متوازية مع بعضها بشكل افقي كما في حالة التزحلق على الجليد او بشكل منحي كما يحدث في الهبوط بالمظلات.</a:t>
            </a:r>
          </a:p>
          <a:p>
            <a:r>
              <a:rPr lang="ar-IQ" sz="2800" dirty="0"/>
              <a:t>يمكن الاستدلال عندما تتحرك جميع نقاط الجسم نفس المسافة وفي نفس الاتجاه وبنفس الزمن المستغرق عادة ما تسمى هذه بالحركة الخطية ويمكن حدوث هذا الانطلاق بطرقتين </a:t>
            </a:r>
          </a:p>
          <a:p>
            <a:r>
              <a:rPr lang="ar-IQ" sz="2800" dirty="0"/>
              <a:t>الحركة الانتقالية المستقيمة:</a:t>
            </a:r>
          </a:p>
          <a:p>
            <a:r>
              <a:rPr lang="ar-IQ" sz="2800" dirty="0"/>
              <a:t>تتمثل في حركة جميع أجزاء الجسم في نفس الاتجاه على خط مستقيم من الأمثلة حركة التسديد بكرة اليد من الثبات حركة الكرة في خط مستقيم حركة كرة البولنغ الركض في فعالية 100م </a:t>
            </a:r>
          </a:p>
          <a:p>
            <a:endParaRPr lang="en-US" sz="2000" dirty="0"/>
          </a:p>
        </p:txBody>
      </p:sp>
    </p:spTree>
    <p:extLst>
      <p:ext uri="{BB962C8B-B14F-4D97-AF65-F5344CB8AC3E}">
        <p14:creationId xmlns:p14="http://schemas.microsoft.com/office/powerpoint/2010/main" val="42581600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صورة 5">
            <a:extLst>
              <a:ext uri="{FF2B5EF4-FFF2-40B4-BE49-F238E27FC236}">
                <a16:creationId xmlns:a16="http://schemas.microsoft.com/office/drawing/2014/main" id="{B2616823-ACAF-4FAE-55E5-44F3B59F69F4}"/>
              </a:ext>
            </a:extLst>
          </p:cNvPr>
          <p:cNvPicPr>
            <a:picLocks noChangeAspect="1"/>
          </p:cNvPicPr>
          <p:nvPr/>
        </p:nvPicPr>
        <p:blipFill>
          <a:blip r:embed="rId2"/>
          <a:stretch>
            <a:fillRect/>
          </a:stretch>
        </p:blipFill>
        <p:spPr>
          <a:xfrm>
            <a:off x="2573900" y="116632"/>
            <a:ext cx="4798450" cy="3631480"/>
          </a:xfrm>
          <a:prstGeom prst="rect">
            <a:avLst/>
          </a:prstGeom>
        </p:spPr>
      </p:pic>
      <p:pic>
        <p:nvPicPr>
          <p:cNvPr id="8" name="صورة 7">
            <a:extLst>
              <a:ext uri="{FF2B5EF4-FFF2-40B4-BE49-F238E27FC236}">
                <a16:creationId xmlns:a16="http://schemas.microsoft.com/office/drawing/2014/main" id="{421391E2-31EA-2BF4-0A0E-1CFDCAC2B9E3}"/>
              </a:ext>
            </a:extLst>
          </p:cNvPr>
          <p:cNvPicPr>
            <a:picLocks noChangeAspect="1"/>
          </p:cNvPicPr>
          <p:nvPr/>
        </p:nvPicPr>
        <p:blipFill>
          <a:blip r:embed="rId3"/>
          <a:stretch>
            <a:fillRect/>
          </a:stretch>
        </p:blipFill>
        <p:spPr>
          <a:xfrm>
            <a:off x="3059013" y="3866356"/>
            <a:ext cx="4105275" cy="1866900"/>
          </a:xfrm>
          <a:prstGeom prst="rect">
            <a:avLst/>
          </a:prstGeom>
        </p:spPr>
      </p:pic>
    </p:spTree>
    <p:extLst>
      <p:ext uri="{BB962C8B-B14F-4D97-AF65-F5344CB8AC3E}">
        <p14:creationId xmlns:p14="http://schemas.microsoft.com/office/powerpoint/2010/main" val="2802783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a:extLst>
              <a:ext uri="{FF2B5EF4-FFF2-40B4-BE49-F238E27FC236}">
                <a16:creationId xmlns:a16="http://schemas.microsoft.com/office/drawing/2014/main" id="{9F447319-05F2-1E8D-FC55-AE341EF2A3D7}"/>
              </a:ext>
            </a:extLst>
          </p:cNvPr>
          <p:cNvSpPr txBox="1"/>
          <p:nvPr/>
        </p:nvSpPr>
        <p:spPr>
          <a:xfrm>
            <a:off x="323528" y="260648"/>
            <a:ext cx="8640959" cy="1631216"/>
          </a:xfrm>
          <a:prstGeom prst="rect">
            <a:avLst/>
          </a:prstGeom>
          <a:noFill/>
        </p:spPr>
        <p:txBody>
          <a:bodyPr wrap="square" rtlCol="0">
            <a:spAutoFit/>
          </a:bodyPr>
          <a:lstStyle/>
          <a:p>
            <a:r>
              <a:rPr lang="ar-IQ" sz="2000" b="1" dirty="0">
                <a:solidFill>
                  <a:srgbClr val="FF0000"/>
                </a:solidFill>
              </a:rPr>
              <a:t>الحركة الانتقالية المنحنية:</a:t>
            </a:r>
          </a:p>
          <a:p>
            <a:r>
              <a:rPr lang="ar-IQ" sz="2000" b="1" dirty="0">
                <a:solidFill>
                  <a:schemeClr val="tx2">
                    <a:lumMod val="60000"/>
                    <a:lumOff val="40000"/>
                  </a:schemeClr>
                </a:solidFill>
              </a:rPr>
              <a:t>وهي الحركات التي تتم بزاوية اثناء انتقال الجسم وهي تختلف عن الحركة الدائرية لان الحركة الدائرية يكون محور دورانها داخل او خارج الجسم اما الحركة الانتقالية المنحنية يكون محور دورانها خارج الجسم والحركة الانتقالية المنحنية حركة مستقيمة ولكنها بخط منحني مثل رمي الجلة حركة اللاعب في الوثب الطويل حركة رجل المظلات بالنسبة للجذع</a:t>
            </a:r>
            <a:endParaRPr lang="en-US" sz="2000" b="1" dirty="0">
              <a:solidFill>
                <a:schemeClr val="tx2">
                  <a:lumMod val="60000"/>
                  <a:lumOff val="40000"/>
                </a:schemeClr>
              </a:solidFill>
            </a:endParaRPr>
          </a:p>
        </p:txBody>
      </p:sp>
      <p:pic>
        <p:nvPicPr>
          <p:cNvPr id="6" name="صورة 5">
            <a:extLst>
              <a:ext uri="{FF2B5EF4-FFF2-40B4-BE49-F238E27FC236}">
                <a16:creationId xmlns:a16="http://schemas.microsoft.com/office/drawing/2014/main" id="{E3F5D614-0614-40DF-FF48-72BEB5A7A6F5}"/>
              </a:ext>
            </a:extLst>
          </p:cNvPr>
          <p:cNvPicPr>
            <a:picLocks noChangeAspect="1"/>
          </p:cNvPicPr>
          <p:nvPr/>
        </p:nvPicPr>
        <p:blipFill>
          <a:blip r:embed="rId2"/>
          <a:stretch>
            <a:fillRect/>
          </a:stretch>
        </p:blipFill>
        <p:spPr>
          <a:xfrm>
            <a:off x="5418906" y="2300287"/>
            <a:ext cx="3257550" cy="2257425"/>
          </a:xfrm>
          <a:prstGeom prst="rect">
            <a:avLst/>
          </a:prstGeom>
        </p:spPr>
      </p:pic>
      <p:pic>
        <p:nvPicPr>
          <p:cNvPr id="8" name="صورة 7">
            <a:extLst>
              <a:ext uri="{FF2B5EF4-FFF2-40B4-BE49-F238E27FC236}">
                <a16:creationId xmlns:a16="http://schemas.microsoft.com/office/drawing/2014/main" id="{154AA092-9F48-1ABE-8C1F-0B4E3AA8A78A}"/>
              </a:ext>
            </a:extLst>
          </p:cNvPr>
          <p:cNvPicPr>
            <a:picLocks noChangeAspect="1"/>
          </p:cNvPicPr>
          <p:nvPr/>
        </p:nvPicPr>
        <p:blipFill>
          <a:blip r:embed="rId3"/>
          <a:stretch>
            <a:fillRect/>
          </a:stretch>
        </p:blipFill>
        <p:spPr>
          <a:xfrm>
            <a:off x="842355" y="2312442"/>
            <a:ext cx="3657637" cy="2700734"/>
          </a:xfrm>
          <a:prstGeom prst="rect">
            <a:avLst/>
          </a:prstGeom>
        </p:spPr>
      </p:pic>
    </p:spTree>
    <p:extLst>
      <p:ext uri="{BB962C8B-B14F-4D97-AF65-F5344CB8AC3E}">
        <p14:creationId xmlns:p14="http://schemas.microsoft.com/office/powerpoint/2010/main" val="1357280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a:extLst>
              <a:ext uri="{FF2B5EF4-FFF2-40B4-BE49-F238E27FC236}">
                <a16:creationId xmlns:a16="http://schemas.microsoft.com/office/drawing/2014/main" id="{DE9CD131-69D5-9532-E0B6-4B61991C1D9B}"/>
              </a:ext>
            </a:extLst>
          </p:cNvPr>
          <p:cNvSpPr txBox="1"/>
          <p:nvPr/>
        </p:nvSpPr>
        <p:spPr>
          <a:xfrm>
            <a:off x="179512" y="188640"/>
            <a:ext cx="8712968" cy="3108543"/>
          </a:xfrm>
          <a:prstGeom prst="rect">
            <a:avLst/>
          </a:prstGeom>
          <a:noFill/>
        </p:spPr>
        <p:txBody>
          <a:bodyPr wrap="square" rtlCol="0">
            <a:spAutoFit/>
          </a:bodyPr>
          <a:lstStyle/>
          <a:p>
            <a:r>
              <a:rPr lang="ar-IQ" sz="3600" b="1" dirty="0">
                <a:solidFill>
                  <a:srgbClr val="FF0000"/>
                </a:solidFill>
              </a:rPr>
              <a:t>الحركة الدائرية: </a:t>
            </a:r>
            <a:r>
              <a:rPr lang="ar-IQ" sz="3200" b="1" dirty="0">
                <a:solidFill>
                  <a:schemeClr val="tx2"/>
                </a:solidFill>
              </a:rPr>
              <a:t>تعرف الحركة الدائرية على انها حركة: جسم على محيط دائرة  بحيث يقطع اقواس تقابلها زوايا </a:t>
            </a:r>
          </a:p>
          <a:p>
            <a:r>
              <a:rPr lang="ar-IQ" sz="3200" b="1" dirty="0">
                <a:solidFill>
                  <a:schemeClr val="tx2"/>
                </a:solidFill>
              </a:rPr>
              <a:t>ويحدث هذا النوع </a:t>
            </a:r>
            <a:r>
              <a:rPr lang="ar-IQ" sz="3200" b="1">
                <a:solidFill>
                  <a:schemeClr val="tx2"/>
                </a:solidFill>
              </a:rPr>
              <a:t>من الحركة </a:t>
            </a:r>
            <a:r>
              <a:rPr lang="ar-IQ" sz="3200" b="1" dirty="0">
                <a:solidFill>
                  <a:schemeClr val="tx2"/>
                </a:solidFill>
              </a:rPr>
              <a:t>عندما تدور النقطة او الجسم حول محور  ثابت وتسمى غالبا الحركة الدورانية وقد يكون محور الدوران خارج الجسم كما هو الحال في جميع المهارات العقلة مثلا وقد يكون داخليا كدوران الأطراف حول مفصلها</a:t>
            </a:r>
            <a:endParaRPr lang="en-US" sz="3200" b="1" dirty="0">
              <a:solidFill>
                <a:schemeClr val="tx2"/>
              </a:solidFill>
            </a:endParaRPr>
          </a:p>
        </p:txBody>
      </p:sp>
      <p:pic>
        <p:nvPicPr>
          <p:cNvPr id="4" name="صورة 3">
            <a:extLst>
              <a:ext uri="{FF2B5EF4-FFF2-40B4-BE49-F238E27FC236}">
                <a16:creationId xmlns:a16="http://schemas.microsoft.com/office/drawing/2014/main" id="{A94EFFFA-FA83-EAB0-3FE8-3C27146216EB}"/>
              </a:ext>
            </a:extLst>
          </p:cNvPr>
          <p:cNvPicPr>
            <a:picLocks noChangeAspect="1"/>
          </p:cNvPicPr>
          <p:nvPr/>
        </p:nvPicPr>
        <p:blipFill>
          <a:blip r:embed="rId2"/>
          <a:stretch>
            <a:fillRect/>
          </a:stretch>
        </p:blipFill>
        <p:spPr>
          <a:xfrm>
            <a:off x="752699" y="3685753"/>
            <a:ext cx="3099221" cy="2894652"/>
          </a:xfrm>
          <a:prstGeom prst="rect">
            <a:avLst/>
          </a:prstGeom>
        </p:spPr>
      </p:pic>
      <p:pic>
        <p:nvPicPr>
          <p:cNvPr id="7" name="صورة 6">
            <a:extLst>
              <a:ext uri="{FF2B5EF4-FFF2-40B4-BE49-F238E27FC236}">
                <a16:creationId xmlns:a16="http://schemas.microsoft.com/office/drawing/2014/main" id="{1908D9DB-32A7-A3A6-68EF-F683E31D9DFE}"/>
              </a:ext>
            </a:extLst>
          </p:cNvPr>
          <p:cNvPicPr>
            <a:picLocks noChangeAspect="1"/>
          </p:cNvPicPr>
          <p:nvPr/>
        </p:nvPicPr>
        <p:blipFill>
          <a:blip r:embed="rId3"/>
          <a:stretch>
            <a:fillRect/>
          </a:stretch>
        </p:blipFill>
        <p:spPr>
          <a:xfrm>
            <a:off x="4351597" y="3615397"/>
            <a:ext cx="3964819" cy="2981955"/>
          </a:xfrm>
          <a:prstGeom prst="rect">
            <a:avLst/>
          </a:prstGeom>
        </p:spPr>
      </p:pic>
    </p:spTree>
    <p:extLst>
      <p:ext uri="{BB962C8B-B14F-4D97-AF65-F5344CB8AC3E}">
        <p14:creationId xmlns:p14="http://schemas.microsoft.com/office/powerpoint/2010/main" val="15366657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7DEB8E4C-71C1-FC3C-E8D6-00F396C9C43B}"/>
              </a:ext>
            </a:extLst>
          </p:cNvPr>
          <p:cNvSpPr>
            <a:spLocks noGrp="1"/>
          </p:cNvSpPr>
          <p:nvPr>
            <p:ph type="title"/>
          </p:nvPr>
        </p:nvSpPr>
        <p:spPr/>
        <p:txBody>
          <a:bodyPr/>
          <a:lstStyle/>
          <a:p>
            <a:r>
              <a:rPr lang="ar-IQ" b="1" dirty="0">
                <a:solidFill>
                  <a:srgbClr val="C00000"/>
                </a:solidFill>
              </a:rPr>
              <a:t>اشكال الحركة من ناحية مسارها الهندسي</a:t>
            </a:r>
            <a:endParaRPr lang="en-US" b="1" dirty="0">
              <a:solidFill>
                <a:srgbClr val="C00000"/>
              </a:solidFill>
            </a:endParaRPr>
          </a:p>
        </p:txBody>
      </p:sp>
      <p:sp>
        <p:nvSpPr>
          <p:cNvPr id="3" name="عنصر نائب للمحتوى 2">
            <a:extLst>
              <a:ext uri="{FF2B5EF4-FFF2-40B4-BE49-F238E27FC236}">
                <a16:creationId xmlns:a16="http://schemas.microsoft.com/office/drawing/2014/main" id="{3A362B66-F602-64E5-0C7A-A5E746F98756}"/>
              </a:ext>
            </a:extLst>
          </p:cNvPr>
          <p:cNvSpPr>
            <a:spLocks noGrp="1"/>
          </p:cNvSpPr>
          <p:nvPr>
            <p:ph idx="1"/>
          </p:nvPr>
        </p:nvSpPr>
        <p:spPr/>
        <p:txBody>
          <a:bodyPr>
            <a:normAutofit fontScale="92500" lnSpcReduction="10000"/>
          </a:bodyPr>
          <a:lstStyle/>
          <a:p>
            <a:pPr marL="0" indent="0">
              <a:buNone/>
            </a:pPr>
            <a:r>
              <a:rPr lang="ar-IQ" b="1" dirty="0"/>
              <a:t>الحركة المنتظمة: </a:t>
            </a:r>
            <a:r>
              <a:rPr lang="ar-IQ" dirty="0">
                <a:solidFill>
                  <a:schemeClr val="accent6">
                    <a:lumMod val="75000"/>
                  </a:schemeClr>
                </a:solidFill>
              </a:rPr>
              <a:t>تعني هذه الحرة ان الجسم يقطع مسافات متساوية في ازمان متساوية مثل عداء يقطع كل 10م في 1  ثانية لكل مسافة السباق اي ان الحركة منتظمة</a:t>
            </a:r>
            <a:r>
              <a:rPr lang="ar-IQ" dirty="0"/>
              <a:t>.</a:t>
            </a:r>
          </a:p>
          <a:p>
            <a:pPr marL="0" indent="0">
              <a:buNone/>
            </a:pPr>
            <a:r>
              <a:rPr lang="ar-IQ" b="1" dirty="0"/>
              <a:t>الحركة الغير منتظمة</a:t>
            </a:r>
            <a:r>
              <a:rPr lang="ar-IQ" dirty="0"/>
              <a:t>: </a:t>
            </a:r>
            <a:r>
              <a:rPr lang="ar-IQ" dirty="0">
                <a:solidFill>
                  <a:schemeClr val="accent3">
                    <a:lumMod val="50000"/>
                  </a:schemeClr>
                </a:solidFill>
              </a:rPr>
              <a:t>تعني ان الجسم يقطع مسافات غير متساوية في ازمان متساوية مثلا يقطع عداء مسافة 10م في الثانية الأولى و 12 متر في الثانية التي تليها و 8م في الثانية الثالثة من هنا فان حركة العداء غير منتظمة نضرا لاختلاف سرعته وهذا ما يرف بالتعجيل وهو اما يكون باتجاه موجب أي في حالة تزايد  او باتجاه سالب أي التعجيل في حالة تناقص وذلك حسب طبيعة الواجب الحركي  </a:t>
            </a:r>
            <a:endParaRPr lang="en-US" dirty="0">
              <a:solidFill>
                <a:schemeClr val="accent3">
                  <a:lumMod val="50000"/>
                </a:schemeClr>
              </a:solidFill>
            </a:endParaRPr>
          </a:p>
        </p:txBody>
      </p:sp>
    </p:spTree>
    <p:extLst>
      <p:ext uri="{BB962C8B-B14F-4D97-AF65-F5344CB8AC3E}">
        <p14:creationId xmlns:p14="http://schemas.microsoft.com/office/powerpoint/2010/main" val="267390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4" name="مربع نص 3"/>
          <p:cNvSpPr txBox="1"/>
          <p:nvPr/>
        </p:nvSpPr>
        <p:spPr>
          <a:xfrm>
            <a:off x="107504" y="0"/>
            <a:ext cx="8928992" cy="7224542"/>
          </a:xfrm>
          <a:prstGeom prst="rect">
            <a:avLst/>
          </a:prstGeom>
          <a:noFill/>
        </p:spPr>
        <p:txBody>
          <a:bodyPr wrap="square" rtlCol="1">
            <a:spAutoFit/>
          </a:bodyPr>
          <a:lstStyle/>
          <a:p>
            <a:pPr marL="0" marR="0" algn="just" rtl="1">
              <a:lnSpc>
                <a:spcPct val="107000"/>
              </a:lnSpc>
              <a:spcBef>
                <a:spcPts val="0"/>
              </a:spcBef>
              <a:spcAft>
                <a:spcPts val="800"/>
              </a:spcAft>
            </a:pPr>
            <a:r>
              <a:rPr lang="ar-SA" sz="4000" dirty="0">
                <a:solidFill>
                  <a:srgbClr val="FF0000"/>
                </a:solidFill>
                <a:effectLst/>
                <a:latin typeface="Calibri" panose="020F0502020204030204" pitchFamily="34" charset="0"/>
                <a:ea typeface="Calibri" panose="020F0502020204030204" pitchFamily="34" charset="0"/>
                <a:cs typeface="Simplified Arabic" panose="02020603050405020304" pitchFamily="18" charset="-78"/>
              </a:rPr>
              <a:t>الأسلوب الكمي</a:t>
            </a:r>
            <a:endParaRPr lang="en-US" sz="40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r>
              <a:rPr lang="en-US" sz="2400" dirty="0">
                <a:effectLst/>
                <a:latin typeface="Simplified Arabic" panose="02020603050405020304" pitchFamily="18" charset="-78"/>
                <a:ea typeface="Calibri" panose="020F0502020204030204" pitchFamily="34" charset="0"/>
              </a:rPr>
              <a:t> -: </a:t>
            </a:r>
            <a:r>
              <a:rPr lang="ar-SA" sz="3600" b="1" dirty="0">
                <a:solidFill>
                  <a:srgbClr val="002060"/>
                </a:solidFill>
                <a:effectLst/>
                <a:latin typeface="Simplified Arabic" panose="02020603050405020304" pitchFamily="18" charset="-78"/>
                <a:ea typeface="Calibri" panose="020F0502020204030204" pitchFamily="34" charset="0"/>
              </a:rPr>
              <a:t>يتركز هذا الأسلوب في التحليل للحركة الرياضية على الوصف القياسي الرقمي </a:t>
            </a:r>
            <a:r>
              <a:rPr lang="ar-SA" sz="3600" dirty="0">
                <a:solidFill>
                  <a:schemeClr val="accent6">
                    <a:lumMod val="75000"/>
                  </a:schemeClr>
                </a:solidFill>
                <a:effectLst/>
                <a:latin typeface="Simplified Arabic" panose="02020603050405020304" pitchFamily="18" charset="-78"/>
                <a:ea typeface="Calibri" panose="020F0502020204030204" pitchFamily="34" charset="0"/>
              </a:rPr>
              <a:t>. </a:t>
            </a:r>
            <a:endParaRPr lang="ar-IQ" sz="3600" dirty="0">
              <a:solidFill>
                <a:schemeClr val="accent6">
                  <a:lumMod val="75000"/>
                </a:schemeClr>
              </a:solidFill>
              <a:effectLst/>
              <a:latin typeface="Simplified Arabic" panose="02020603050405020304" pitchFamily="18" charset="-78"/>
              <a:ea typeface="Calibri" panose="020F0502020204030204" pitchFamily="34" charset="0"/>
            </a:endParaRPr>
          </a:p>
          <a:p>
            <a:r>
              <a:rPr lang="ar-SA" sz="3600" dirty="0">
                <a:solidFill>
                  <a:srgbClr val="00B050"/>
                </a:solidFill>
                <a:effectLst/>
                <a:latin typeface="Simplified Arabic" panose="02020603050405020304" pitchFamily="18" charset="-78"/>
                <a:ea typeface="Calibri" panose="020F0502020204030204" pitchFamily="34" charset="0"/>
              </a:rPr>
              <a:t>ويتم تحويل الأداء الحركي إلى قيم وأرقام تعبر عن معاني لها مدلولات علمية للتفسيرات البايوميكانيكية وتستخدم في هذا الأسلوب الكمي أجزاء مختلفة منها البسيط والمعقد لقياس وتحديد الأداء إلى القيم والأرقام والمقادير للحالة الحركية </a:t>
            </a:r>
            <a:r>
              <a:rPr lang="en-US" sz="3600" dirty="0">
                <a:solidFill>
                  <a:schemeClr val="accent6">
                    <a:lumMod val="75000"/>
                  </a:schemeClr>
                </a:solidFill>
                <a:effectLst/>
                <a:latin typeface="Simplified Arabic" panose="02020603050405020304" pitchFamily="18" charset="-78"/>
                <a:ea typeface="Calibri" panose="020F0502020204030204" pitchFamily="34" charset="0"/>
              </a:rPr>
              <a:t>. </a:t>
            </a:r>
            <a:r>
              <a:rPr lang="ar-SA" sz="3600" dirty="0">
                <a:solidFill>
                  <a:schemeClr val="accent6">
                    <a:lumMod val="75000"/>
                  </a:schemeClr>
                </a:solidFill>
                <a:effectLst/>
                <a:latin typeface="Simplified Arabic" panose="02020603050405020304" pitchFamily="18" charset="-78"/>
                <a:ea typeface="Calibri" panose="020F0502020204030204" pitchFamily="34" charset="0"/>
              </a:rPr>
              <a:t>وهو أسلوب عالي الكلفة اقتصادياً ويتطلب خلفيات ومستويات وخبرات طويلة</a:t>
            </a:r>
            <a:r>
              <a:rPr lang="en-US" sz="3600" dirty="0">
                <a:solidFill>
                  <a:schemeClr val="accent6">
                    <a:lumMod val="75000"/>
                  </a:schemeClr>
                </a:solidFill>
                <a:effectLst/>
                <a:latin typeface="Simplified Arabic" panose="02020603050405020304" pitchFamily="18" charset="-78"/>
                <a:ea typeface="Calibri" panose="020F0502020204030204" pitchFamily="34" charset="0"/>
              </a:rPr>
              <a:t> . </a:t>
            </a:r>
            <a:r>
              <a:rPr lang="ar-SA" sz="3600" dirty="0">
                <a:solidFill>
                  <a:schemeClr val="accent6">
                    <a:lumMod val="75000"/>
                  </a:schemeClr>
                </a:solidFill>
                <a:effectLst/>
                <a:latin typeface="Simplified Arabic" panose="02020603050405020304" pitchFamily="18" charset="-78"/>
                <a:ea typeface="Calibri" panose="020F0502020204030204" pitchFamily="34" charset="0"/>
              </a:rPr>
              <a:t>ومدرس التربية الرياضية والمدرب الرياضي في حاجة لمعرفة نتائج هذا النوع ولكن ليس بالشكل التفصيلي الكامل </a:t>
            </a:r>
            <a:r>
              <a:rPr lang="ar-IQ" sz="5400" dirty="0">
                <a:solidFill>
                  <a:schemeClr val="accent6">
                    <a:lumMod val="75000"/>
                  </a:schemeClr>
                </a:solidFill>
              </a:rPr>
              <a:t> </a:t>
            </a:r>
            <a:endParaRPr lang="en-US" sz="4000" dirty="0">
              <a:solidFill>
                <a:schemeClr val="accent6">
                  <a:lumMod val="75000"/>
                </a:schemeClr>
              </a:solidFill>
            </a:endParaRPr>
          </a:p>
          <a:p>
            <a:r>
              <a:rPr lang="ar-IQ" dirty="0"/>
              <a:t> </a:t>
            </a:r>
            <a:endParaRPr lang="en-US" dirty="0"/>
          </a:p>
          <a:p>
            <a:endParaRPr lang="ar-IQ" dirty="0"/>
          </a:p>
        </p:txBody>
      </p:sp>
    </p:spTree>
    <p:extLst>
      <p:ext uri="{BB962C8B-B14F-4D97-AF65-F5344CB8AC3E}">
        <p14:creationId xmlns:p14="http://schemas.microsoft.com/office/powerpoint/2010/main" val="783753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4" name="مربع نص 3"/>
          <p:cNvSpPr txBox="1"/>
          <p:nvPr/>
        </p:nvSpPr>
        <p:spPr>
          <a:xfrm>
            <a:off x="107504" y="116632"/>
            <a:ext cx="8928992" cy="6247864"/>
          </a:xfrm>
          <a:prstGeom prst="rect">
            <a:avLst/>
          </a:prstGeom>
          <a:noFill/>
        </p:spPr>
        <p:txBody>
          <a:bodyPr wrap="square" rtlCol="1">
            <a:spAutoFit/>
          </a:bodyPr>
          <a:lstStyle/>
          <a:p>
            <a:r>
              <a:rPr lang="ar-SA" sz="4000" dirty="0">
                <a:solidFill>
                  <a:srgbClr val="7030A0"/>
                </a:solidFill>
                <a:effectLst/>
                <a:ea typeface="Calibri" panose="020F0502020204030204" pitchFamily="34" charset="0"/>
                <a:cs typeface="Simplified Arabic" panose="02020603050405020304" pitchFamily="18" charset="-78"/>
              </a:rPr>
              <a:t>الأسلوب الكيفي</a:t>
            </a:r>
            <a:r>
              <a:rPr lang="en-US" sz="4000" dirty="0">
                <a:solidFill>
                  <a:srgbClr val="7030A0"/>
                </a:solidFill>
                <a:effectLst/>
                <a:latin typeface="Simplified Arabic" panose="02020603050405020304" pitchFamily="18" charset="-78"/>
                <a:ea typeface="Calibri" panose="020F0502020204030204" pitchFamily="34" charset="0"/>
              </a:rPr>
              <a:t> -: </a:t>
            </a:r>
            <a:r>
              <a:rPr lang="ar-IQ" sz="4000" dirty="0">
                <a:solidFill>
                  <a:srgbClr val="7030A0"/>
                </a:solidFill>
                <a:latin typeface="Simplified Arabic" panose="02020603050405020304" pitchFamily="18" charset="-78"/>
                <a:ea typeface="Calibri" panose="020F0502020204030204" pitchFamily="34" charset="0"/>
              </a:rPr>
              <a:t>ي</a:t>
            </a:r>
            <a:r>
              <a:rPr lang="ar-SA" sz="4000" dirty="0">
                <a:effectLst/>
                <a:latin typeface="Simplified Arabic" panose="02020603050405020304" pitchFamily="18" charset="-78"/>
                <a:ea typeface="Calibri" panose="020F0502020204030204" pitchFamily="34" charset="0"/>
              </a:rPr>
              <a:t>تحدد بدراسة الحركة بشكل عام ومن دون الدخول في التفاصيل الرقمية أن هذا ل</a:t>
            </a:r>
            <a:r>
              <a:rPr lang="ar-IQ" sz="4000" dirty="0">
                <a:effectLst/>
                <a:latin typeface="Simplified Arabic" panose="02020603050405020304" pitchFamily="18" charset="-78"/>
                <a:ea typeface="Calibri" panose="020F0502020204030204" pitchFamily="34" charset="0"/>
              </a:rPr>
              <a:t>ا</a:t>
            </a:r>
            <a:r>
              <a:rPr lang="ar-SA" sz="4000" dirty="0">
                <a:effectLst/>
                <a:latin typeface="Simplified Arabic" panose="02020603050405020304" pitchFamily="18" charset="-78"/>
                <a:ea typeface="Calibri" panose="020F0502020204030204" pitchFamily="34" charset="0"/>
              </a:rPr>
              <a:t> يعني مطلقاً أنه أسلوب سهل التطبيق بل أن الافتراضيات العلمية الكثيرة تتطلب أساساً هذا النوع من الأساليب في حركة البحث العلمي لدراسة الحركة . ويمثل الأسلوب الكيفي أداة لكل من المدرس والمدرب الرياضي لفهم المواقف العلمية في الأداء والتدريب الرياضي الذي يعتمد فيها التحليل الحركي على مجرد الملاحظة ثم إعادة تفاصيل الأداء من الذاكرة عند الشرح وتصحيح الأخطاء</a:t>
            </a:r>
            <a:r>
              <a:rPr lang="en-US" sz="4000" dirty="0">
                <a:effectLst/>
                <a:latin typeface="Simplified Arabic" panose="02020603050405020304" pitchFamily="18" charset="-78"/>
                <a:ea typeface="Calibri" panose="020F0502020204030204" pitchFamily="34" charset="0"/>
              </a:rPr>
              <a:t> </a:t>
            </a:r>
            <a:r>
              <a:rPr lang="en-US" sz="1800" dirty="0">
                <a:effectLst/>
                <a:latin typeface="Simplified Arabic" panose="02020603050405020304" pitchFamily="18" charset="-78"/>
                <a:ea typeface="Calibri" panose="020F0502020204030204" pitchFamily="34" charset="0"/>
              </a:rPr>
              <a:t>. </a:t>
            </a:r>
            <a:endParaRPr lang="ar-IQ" dirty="0"/>
          </a:p>
        </p:txBody>
      </p:sp>
    </p:spTree>
    <p:extLst>
      <p:ext uri="{BB962C8B-B14F-4D97-AF65-F5344CB8AC3E}">
        <p14:creationId xmlns:p14="http://schemas.microsoft.com/office/powerpoint/2010/main" val="5668706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4" name="مستطيل 3"/>
          <p:cNvSpPr/>
          <p:nvPr/>
        </p:nvSpPr>
        <p:spPr>
          <a:xfrm>
            <a:off x="107504" y="116632"/>
            <a:ext cx="8712968" cy="6494085"/>
          </a:xfrm>
          <a:prstGeom prst="rect">
            <a:avLst/>
          </a:prstGeom>
        </p:spPr>
        <p:txBody>
          <a:bodyPr wrap="square">
            <a:spAutoFit/>
          </a:bodyPr>
          <a:lstStyle/>
          <a:p>
            <a:r>
              <a:rPr lang="ar-IQ" sz="3200" b="1" dirty="0">
                <a:solidFill>
                  <a:srgbClr val="FF0000"/>
                </a:solidFill>
              </a:rPr>
              <a:t>قواعد التحليل الحركي:</a:t>
            </a:r>
          </a:p>
          <a:p>
            <a:r>
              <a:rPr lang="ar-IQ" sz="3200" dirty="0"/>
              <a:t>يخضع التحليل الحركي لمجموعة من القواعد العامة بغض النظر على نوعية التحليل:</a:t>
            </a:r>
          </a:p>
          <a:p>
            <a:r>
              <a:rPr lang="ar-IQ" sz="3200" dirty="0"/>
              <a:t>1- تحديد المهارة او التمرين بشل واضح</a:t>
            </a:r>
          </a:p>
          <a:p>
            <a:r>
              <a:rPr lang="ar-IQ" sz="3200" dirty="0"/>
              <a:t>2- تحديد هدف التحليل الحركي للمهارة او التمرين البدني حيث يكون مطابقا مع واجبات التحليل</a:t>
            </a:r>
          </a:p>
          <a:p>
            <a:r>
              <a:rPr lang="ar-IQ" sz="3200" dirty="0"/>
              <a:t>3- اختيار الطريقة العلمية التي تتناسب مع التحليل الحركي المطلوب للمهارة او التمرين البدني</a:t>
            </a:r>
          </a:p>
          <a:p>
            <a:r>
              <a:rPr lang="ar-IQ" sz="3200" dirty="0"/>
              <a:t>4- تجديد الوسائل والأجهزة الي يمكن من خلالها الحصول على المعلومات الخاصة بالتحليل الحركي</a:t>
            </a:r>
          </a:p>
          <a:p>
            <a:r>
              <a:rPr lang="ar-IQ" sz="3200" dirty="0"/>
              <a:t>5- تعيين الخصائص والقوانين الخاصة بالمهارة او التمرين </a:t>
            </a:r>
          </a:p>
          <a:p>
            <a:r>
              <a:rPr lang="ar-IQ" sz="3200" dirty="0"/>
              <a:t>6- تحليل العلاقة  بين والخصائص والمتغيرات من وجهة نظر القوانين الميكانيكية والتشريحية والفيزيائية </a:t>
            </a:r>
            <a:r>
              <a:rPr lang="ar-IQ" sz="3200" dirty="0" err="1"/>
              <a:t>والفسلجية</a:t>
            </a:r>
            <a:r>
              <a:rPr lang="ar-IQ" sz="3200" dirty="0"/>
              <a:t>   </a:t>
            </a:r>
          </a:p>
        </p:txBody>
      </p:sp>
    </p:spTree>
    <p:extLst>
      <p:ext uri="{BB962C8B-B14F-4D97-AF65-F5344CB8AC3E}">
        <p14:creationId xmlns:p14="http://schemas.microsoft.com/office/powerpoint/2010/main" val="17836676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مربع نص 1">
            <a:extLst>
              <a:ext uri="{FF2B5EF4-FFF2-40B4-BE49-F238E27FC236}">
                <a16:creationId xmlns:a16="http://schemas.microsoft.com/office/drawing/2014/main" id="{15DEEB08-F789-5FCD-7BBB-2065A415CBD6}"/>
              </a:ext>
            </a:extLst>
          </p:cNvPr>
          <p:cNvSpPr txBox="1"/>
          <p:nvPr/>
        </p:nvSpPr>
        <p:spPr>
          <a:xfrm>
            <a:off x="0" y="116632"/>
            <a:ext cx="9036496" cy="6524863"/>
          </a:xfrm>
          <a:prstGeom prst="rect">
            <a:avLst/>
          </a:prstGeom>
          <a:noFill/>
        </p:spPr>
        <p:txBody>
          <a:bodyPr wrap="square" rtlCol="0">
            <a:spAutoFit/>
          </a:bodyPr>
          <a:lstStyle/>
          <a:p>
            <a:r>
              <a:rPr lang="ar-IQ" sz="4000" b="1" dirty="0">
                <a:solidFill>
                  <a:srgbClr val="FFFF00"/>
                </a:solidFill>
              </a:rPr>
              <a:t>أهمية التحليل الحركي:</a:t>
            </a:r>
          </a:p>
          <a:p>
            <a:r>
              <a:rPr lang="ar-IQ" sz="4000" dirty="0"/>
              <a:t>1- تعليل الحركات الرياضية وتوضيحها</a:t>
            </a:r>
          </a:p>
          <a:p>
            <a:r>
              <a:rPr lang="ar-IQ" sz="4000" dirty="0"/>
              <a:t>2- بحث القوانين وشروط الحركات الرياضية وتطويرها</a:t>
            </a:r>
          </a:p>
          <a:p>
            <a:r>
              <a:rPr lang="ar-IQ" sz="4000" dirty="0"/>
              <a:t>3- اكتشاف طرق جديدة غير معروفة او غير معقدة</a:t>
            </a:r>
          </a:p>
          <a:p>
            <a:r>
              <a:rPr lang="ar-IQ" sz="4000" dirty="0"/>
              <a:t>4- تحسين الحركات الرياضية او التكنيك الرياضي</a:t>
            </a:r>
          </a:p>
          <a:p>
            <a:r>
              <a:rPr lang="ar-IQ" sz="4000" dirty="0"/>
              <a:t>5- التحليل الحركي يستعمل لحل المشكلات التي تتعلق بالتعلم الحركي والانجاز الرياضي</a:t>
            </a:r>
          </a:p>
          <a:p>
            <a:r>
              <a:rPr lang="ar-IQ" sz="4000" dirty="0"/>
              <a:t>6- ان التحليل الحركي يساعد المدرب على تصور الحركة أولا ثم ايصالها الى المتعلم ثانيا</a:t>
            </a:r>
          </a:p>
          <a:p>
            <a:endParaRPr lang="en-US" dirty="0"/>
          </a:p>
        </p:txBody>
      </p:sp>
    </p:spTree>
    <p:extLst>
      <p:ext uri="{BB962C8B-B14F-4D97-AF65-F5344CB8AC3E}">
        <p14:creationId xmlns:p14="http://schemas.microsoft.com/office/powerpoint/2010/main" val="12916021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0381F6C6-1F0F-C79F-80DB-0F34A6AE3754}"/>
              </a:ext>
            </a:extLst>
          </p:cNvPr>
          <p:cNvSpPr>
            <a:spLocks noGrp="1"/>
          </p:cNvSpPr>
          <p:nvPr>
            <p:ph type="title"/>
          </p:nvPr>
        </p:nvSpPr>
        <p:spPr/>
        <p:txBody>
          <a:bodyPr/>
          <a:lstStyle/>
          <a:p>
            <a:r>
              <a:rPr lang="ar-IQ" dirty="0"/>
              <a:t>اقسام التحليل الحركي</a:t>
            </a:r>
            <a:endParaRPr lang="en-US" dirty="0"/>
          </a:p>
        </p:txBody>
      </p:sp>
      <p:sp>
        <p:nvSpPr>
          <p:cNvPr id="3" name="عنصر نائب للمحتوى 2">
            <a:extLst>
              <a:ext uri="{FF2B5EF4-FFF2-40B4-BE49-F238E27FC236}">
                <a16:creationId xmlns:a16="http://schemas.microsoft.com/office/drawing/2014/main" id="{9EF4581C-CA3F-1BED-9ECC-8080BCE7E9E1}"/>
              </a:ext>
            </a:extLst>
          </p:cNvPr>
          <p:cNvSpPr>
            <a:spLocks noGrp="1"/>
          </p:cNvSpPr>
          <p:nvPr>
            <p:ph idx="1"/>
          </p:nvPr>
        </p:nvSpPr>
        <p:spPr>
          <a:xfrm>
            <a:off x="457200" y="1340768"/>
            <a:ext cx="8229600" cy="5242594"/>
          </a:xfrm>
        </p:spPr>
        <p:txBody>
          <a:bodyPr>
            <a:normAutofit/>
          </a:bodyPr>
          <a:lstStyle/>
          <a:p>
            <a:pPr marL="0" marR="0" algn="just" rtl="1">
              <a:spcBef>
                <a:spcPts val="0"/>
              </a:spcBef>
              <a:spcAft>
                <a:spcPts val="0"/>
              </a:spcAft>
            </a:pPr>
            <a:r>
              <a:rPr lang="ar-IQ" sz="2800" b="1" dirty="0">
                <a:solidFill>
                  <a:srgbClr val="FFFF00"/>
                </a:solidFill>
                <a:effectLst/>
                <a:latin typeface="Times New Roman" panose="02020603050405020304" pitchFamily="18" charset="0"/>
                <a:ea typeface="Times New Roman" panose="02020603050405020304" pitchFamily="18" charset="0"/>
                <a:cs typeface="Simplified Arabic" panose="02020603050405020304" pitchFamily="18" charset="-78"/>
              </a:rPr>
              <a:t>التحليل البيوكينماتيكي:</a:t>
            </a:r>
            <a:endParaRPr lang="en-US" sz="2800" dirty="0">
              <a:solidFill>
                <a:srgbClr val="FFFF00"/>
              </a:solidFill>
              <a:effectLst/>
              <a:latin typeface="Times New Roman" panose="02020603050405020304" pitchFamily="18" charset="0"/>
              <a:ea typeface="Times New Roman" panose="02020603050405020304" pitchFamily="18" charset="0"/>
            </a:endParaRPr>
          </a:p>
          <a:p>
            <a:r>
              <a:rPr lang="ar-IQ" sz="2800" b="1" dirty="0">
                <a:effectLst/>
                <a:ea typeface="Times New Roman" panose="02020603050405020304" pitchFamily="18" charset="0"/>
                <a:cs typeface="Simplified Arabic" panose="02020603050405020304" pitchFamily="18" charset="-78"/>
              </a:rPr>
              <a:t>     ان مصطلح الكينماتيك هو العلم الذي يهتم بتوضيح ووصف الشكل الهندسي للحركة وذلك باستخدام اصطلاحات السرعة والتعجيل والتغيرات الخاصة بهما ومدى ارتباط مقدار انطلاق الجسم باتجاه حركته التي وضعت على اساس من قياسات المسافة والزمن وقد عرف أيضاً بأنه ذلك الفرع من علم الميكانيك الذي يحدث في حركة الجزيئات والخطوط والاجسام دون اعتبار للقوى اللازمة </a:t>
            </a:r>
            <a:r>
              <a:rPr lang="ar-IQ" sz="2800" b="1" dirty="0" err="1">
                <a:effectLst/>
                <a:ea typeface="Times New Roman" panose="02020603050405020304" pitchFamily="18" charset="0"/>
                <a:cs typeface="Simplified Arabic" panose="02020603050405020304" pitchFamily="18" charset="-78"/>
              </a:rPr>
              <a:t>لاحداث</a:t>
            </a:r>
            <a:r>
              <a:rPr lang="ar-IQ" sz="2800" b="1" dirty="0">
                <a:effectLst/>
                <a:ea typeface="Times New Roman" panose="02020603050405020304" pitchFamily="18" charset="0"/>
                <a:cs typeface="Simplified Arabic" panose="02020603050405020304" pitchFamily="18" charset="-78"/>
              </a:rPr>
              <a:t> الحركة أو المحافظة عليها</a:t>
            </a:r>
          </a:p>
          <a:p>
            <a:r>
              <a:rPr lang="ar-IQ" sz="2800" b="1" dirty="0">
                <a:solidFill>
                  <a:srgbClr val="FF0000"/>
                </a:solidFill>
                <a:effectLst/>
                <a:ea typeface="Times New Roman" panose="02020603050405020304" pitchFamily="18" charset="0"/>
                <a:cs typeface="Simplified Arabic" panose="02020603050405020304" pitchFamily="18" charset="-78"/>
              </a:rPr>
              <a:t>ومن خلال ما تقدم يمكن أن نوضح بان </a:t>
            </a:r>
            <a:r>
              <a:rPr lang="ar-IQ" sz="2800" b="1" dirty="0">
                <a:solidFill>
                  <a:srgbClr val="002060"/>
                </a:solidFill>
                <a:effectLst/>
                <a:ea typeface="Times New Roman" panose="02020603050405020304" pitchFamily="18" charset="0"/>
                <a:cs typeface="Simplified Arabic" panose="02020603050405020304" pitchFamily="18" charset="-78"/>
              </a:rPr>
              <a:t>التحليل البيوكيناماتيكي </a:t>
            </a:r>
            <a:r>
              <a:rPr lang="ar-IQ" sz="2800" b="1" dirty="0">
                <a:solidFill>
                  <a:srgbClr val="FF0000"/>
                </a:solidFill>
                <a:effectLst/>
                <a:ea typeface="Times New Roman" panose="02020603050405020304" pitchFamily="18" charset="0"/>
                <a:cs typeface="Simplified Arabic" panose="02020603050405020304" pitchFamily="18" charset="-78"/>
              </a:rPr>
              <a:t>بانه المادة التي تهتم بدراسة العلاقات بين حركة جسم ما وزمنها ومكانها دون البحث بالقوى التي تسبب هذه الحركة</a:t>
            </a:r>
            <a:endParaRPr lang="en-US" sz="4400" b="1" dirty="0">
              <a:solidFill>
                <a:srgbClr val="FF0000"/>
              </a:solidFill>
            </a:endParaRPr>
          </a:p>
        </p:txBody>
      </p:sp>
    </p:spTree>
    <p:extLst>
      <p:ext uri="{BB962C8B-B14F-4D97-AF65-F5344CB8AC3E}">
        <p14:creationId xmlns:p14="http://schemas.microsoft.com/office/powerpoint/2010/main" val="757181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6BF40B49-2E4F-9F48-32A2-C77EA698E44F}"/>
              </a:ext>
            </a:extLst>
          </p:cNvPr>
          <p:cNvSpPr>
            <a:spLocks noGrp="1"/>
          </p:cNvSpPr>
          <p:nvPr>
            <p:ph type="title"/>
          </p:nvPr>
        </p:nvSpPr>
        <p:spPr>
          <a:xfrm>
            <a:off x="457200" y="274638"/>
            <a:ext cx="8229600" cy="634082"/>
          </a:xfrm>
        </p:spPr>
        <p:txBody>
          <a:bodyPr>
            <a:normAutofit fontScale="90000"/>
          </a:bodyPr>
          <a:lstStyle/>
          <a:p>
            <a:r>
              <a:rPr lang="ar-IQ" sz="4400" b="1" dirty="0">
                <a:solidFill>
                  <a:srgbClr val="FF0000"/>
                </a:solidFill>
                <a:effectLst/>
                <a:latin typeface="Times New Roman" panose="02020603050405020304" pitchFamily="18" charset="0"/>
                <a:ea typeface="Times New Roman" panose="02020603050405020304" pitchFamily="18" charset="0"/>
                <a:cs typeface="Simplified Arabic" panose="02020603050405020304" pitchFamily="18" charset="-78"/>
              </a:rPr>
              <a:t>التحليل </a:t>
            </a:r>
            <a:r>
              <a:rPr lang="ar-IQ" sz="4400" b="1" dirty="0" err="1">
                <a:solidFill>
                  <a:srgbClr val="FF0000"/>
                </a:solidFill>
                <a:effectLst/>
                <a:latin typeface="Times New Roman" panose="02020603050405020304" pitchFamily="18" charset="0"/>
                <a:ea typeface="Times New Roman" panose="02020603050405020304" pitchFamily="18" charset="0"/>
                <a:cs typeface="Simplified Arabic" panose="02020603050405020304" pitchFamily="18" charset="-78"/>
              </a:rPr>
              <a:t>ال</a:t>
            </a:r>
            <a:r>
              <a:rPr lang="ar-IQ" b="1" dirty="0" err="1">
                <a:solidFill>
                  <a:srgbClr val="FF0000"/>
                </a:solidFill>
                <a:latin typeface="Times New Roman" panose="02020603050405020304" pitchFamily="18" charset="0"/>
                <a:ea typeface="Times New Roman" panose="02020603050405020304" pitchFamily="18" charset="0"/>
                <a:cs typeface="Simplified Arabic" panose="02020603050405020304" pitchFamily="18" charset="-78"/>
              </a:rPr>
              <a:t>بيو</a:t>
            </a:r>
            <a:r>
              <a:rPr lang="ar-IQ" sz="4400" b="1" dirty="0" err="1">
                <a:solidFill>
                  <a:srgbClr val="FF0000"/>
                </a:solidFill>
                <a:effectLst/>
                <a:latin typeface="Times New Roman" panose="02020603050405020304" pitchFamily="18" charset="0"/>
                <a:ea typeface="Times New Roman" panose="02020603050405020304" pitchFamily="18" charset="0"/>
                <a:cs typeface="Simplified Arabic" panose="02020603050405020304" pitchFamily="18" charset="-78"/>
              </a:rPr>
              <a:t>كيناتيكي</a:t>
            </a:r>
            <a:r>
              <a:rPr lang="ar-IQ" sz="4400" b="1" dirty="0">
                <a:solidFill>
                  <a:srgbClr val="FF0000"/>
                </a:solidFill>
                <a:effectLst/>
                <a:latin typeface="Times New Roman" panose="02020603050405020304" pitchFamily="18" charset="0"/>
                <a:ea typeface="Times New Roman" panose="02020603050405020304" pitchFamily="18" charset="0"/>
                <a:cs typeface="Simplified Arabic" panose="02020603050405020304" pitchFamily="18" charset="-78"/>
              </a:rPr>
              <a:t>:</a:t>
            </a:r>
            <a:br>
              <a:rPr lang="en-US" sz="4400" dirty="0">
                <a:solidFill>
                  <a:srgbClr val="FF0000"/>
                </a:solidFill>
                <a:effectLst/>
                <a:latin typeface="Times New Roman" panose="02020603050405020304" pitchFamily="18" charset="0"/>
                <a:ea typeface="Times New Roman" panose="02020603050405020304" pitchFamily="18" charset="0"/>
              </a:rPr>
            </a:br>
            <a:endParaRPr lang="en-US" dirty="0"/>
          </a:p>
        </p:txBody>
      </p:sp>
      <p:sp>
        <p:nvSpPr>
          <p:cNvPr id="3" name="عنصر نائب للمحتوى 2">
            <a:extLst>
              <a:ext uri="{FF2B5EF4-FFF2-40B4-BE49-F238E27FC236}">
                <a16:creationId xmlns:a16="http://schemas.microsoft.com/office/drawing/2014/main" id="{95F9A161-4DB9-F0A9-AE8A-24A698BB5BCB}"/>
              </a:ext>
            </a:extLst>
          </p:cNvPr>
          <p:cNvSpPr>
            <a:spLocks noGrp="1"/>
          </p:cNvSpPr>
          <p:nvPr>
            <p:ph idx="1"/>
          </p:nvPr>
        </p:nvSpPr>
        <p:spPr>
          <a:xfrm>
            <a:off x="457200" y="836712"/>
            <a:ext cx="8229600" cy="5904656"/>
          </a:xfrm>
        </p:spPr>
        <p:txBody>
          <a:bodyPr>
            <a:normAutofit fontScale="55000" lnSpcReduction="20000"/>
          </a:bodyPr>
          <a:lstStyle/>
          <a:p>
            <a:pPr marL="0" marR="0" algn="just" rtl="1">
              <a:spcBef>
                <a:spcPts val="0"/>
              </a:spcBef>
              <a:spcAft>
                <a:spcPts val="0"/>
              </a:spcAft>
            </a:pPr>
            <a:r>
              <a:rPr lang="ar-IQ" sz="5100" b="1" dirty="0" err="1">
                <a:solidFill>
                  <a:srgbClr val="FF0000"/>
                </a:solidFill>
                <a:effectLst/>
                <a:latin typeface="Times New Roman" panose="02020603050405020304" pitchFamily="18" charset="0"/>
                <a:ea typeface="Times New Roman" panose="02020603050405020304" pitchFamily="18" charset="0"/>
                <a:cs typeface="Simplified Arabic" panose="02020603050405020304" pitchFamily="18" charset="-78"/>
              </a:rPr>
              <a:t>الكينتيك</a:t>
            </a:r>
            <a:endParaRPr lang="ar-IQ" sz="5100" b="1" dirty="0">
              <a:solidFill>
                <a:srgbClr val="FF0000"/>
              </a:solidFill>
              <a:effectLst/>
              <a:latin typeface="Times New Roman" panose="02020603050405020304" pitchFamily="18" charset="0"/>
              <a:ea typeface="Times New Roman" panose="02020603050405020304" pitchFamily="18" charset="0"/>
              <a:cs typeface="Simplified Arabic" panose="02020603050405020304" pitchFamily="18" charset="-78"/>
            </a:endParaRPr>
          </a:p>
          <a:p>
            <a:pPr marL="0" marR="0" algn="just" rtl="1">
              <a:spcBef>
                <a:spcPts val="0"/>
              </a:spcBef>
              <a:spcAft>
                <a:spcPts val="0"/>
              </a:spcAft>
            </a:pPr>
            <a:r>
              <a:rPr lang="ar-IQ" sz="5100" dirty="0">
                <a:effectLst/>
                <a:latin typeface="Times New Roman" panose="02020603050405020304" pitchFamily="18" charset="0"/>
                <a:ea typeface="Times New Roman" panose="02020603050405020304" pitchFamily="18" charset="0"/>
                <a:cs typeface="Simplified Arabic" panose="02020603050405020304" pitchFamily="18" charset="-78"/>
              </a:rPr>
              <a:t>فهو الجانب المعني بالقوى المسببة أو المصاحبة للحركة وبالتالي فهو أكثر عمقاً من الكينماتيك ومن خلال ما تقدم يتضح لنا ان المحتوى الرئيسي لعلم </a:t>
            </a:r>
            <a:r>
              <a:rPr lang="ar-IQ" sz="5100" dirty="0" err="1">
                <a:effectLst/>
                <a:latin typeface="Times New Roman" panose="02020603050405020304" pitchFamily="18" charset="0"/>
                <a:ea typeface="Times New Roman" panose="02020603050405020304" pitchFamily="18" charset="0"/>
                <a:cs typeface="Simplified Arabic" panose="02020603050405020304" pitchFamily="18" charset="-78"/>
              </a:rPr>
              <a:t>البيوميكانيك</a:t>
            </a:r>
            <a:r>
              <a:rPr lang="ar-IQ" sz="5100" dirty="0">
                <a:effectLst/>
                <a:latin typeface="Times New Roman" panose="02020603050405020304" pitchFamily="18" charset="0"/>
                <a:ea typeface="Times New Roman" panose="02020603050405020304" pitchFamily="18" charset="0"/>
                <a:cs typeface="Simplified Arabic" panose="02020603050405020304" pitchFamily="18" charset="-78"/>
              </a:rPr>
              <a:t> في مجال التربية الرياضية هو دراسة أسباب حدوث الحركة أي الاخذ بنظر الاعتبار القوى الداخلية والخارجية المحيطة بالحركة ، وذلك لان التصور العام لاي اداء حركي لم يكن كافياً بدون التحليل بنوعيه </a:t>
            </a:r>
            <a:r>
              <a:rPr lang="ar-IQ" sz="5100" dirty="0" err="1">
                <a:effectLst/>
                <a:latin typeface="Times New Roman" panose="02020603050405020304" pitchFamily="18" charset="0"/>
                <a:ea typeface="Times New Roman" panose="02020603050405020304" pitchFamily="18" charset="0"/>
                <a:cs typeface="Simplified Arabic" panose="02020603050405020304" pitchFamily="18" charset="-78"/>
              </a:rPr>
              <a:t>الكينماتيكي</a:t>
            </a:r>
            <a:r>
              <a:rPr lang="ar-IQ" sz="5100" dirty="0">
                <a:effectLst/>
                <a:latin typeface="Times New Roman" panose="02020603050405020304" pitchFamily="18" charset="0"/>
                <a:ea typeface="Times New Roman" panose="02020603050405020304" pitchFamily="18" charset="0"/>
                <a:cs typeface="Simplified Arabic" panose="02020603050405020304" pitchFamily="18" charset="-78"/>
              </a:rPr>
              <a:t> و </a:t>
            </a:r>
            <a:r>
              <a:rPr lang="ar-IQ" sz="5100" dirty="0" err="1">
                <a:effectLst/>
                <a:latin typeface="Times New Roman" panose="02020603050405020304" pitchFamily="18" charset="0"/>
                <a:ea typeface="Times New Roman" panose="02020603050405020304" pitchFamily="18" charset="0"/>
                <a:cs typeface="Simplified Arabic" panose="02020603050405020304" pitchFamily="18" charset="-78"/>
              </a:rPr>
              <a:t>الكينتيكي</a:t>
            </a:r>
            <a:r>
              <a:rPr lang="ar-IQ" sz="5100" dirty="0">
                <a:effectLst/>
                <a:latin typeface="Times New Roman" panose="02020603050405020304" pitchFamily="18" charset="0"/>
                <a:ea typeface="Times New Roman" panose="02020603050405020304" pitchFamily="18" charset="0"/>
                <a:cs typeface="Simplified Arabic" panose="02020603050405020304" pitchFamily="18" charset="-78"/>
              </a:rPr>
              <a:t> الذي يوصلنا الى معرفة دقائق مسار الحركة ومتغيراتها </a:t>
            </a:r>
            <a:r>
              <a:rPr lang="ar-IQ" sz="5100" dirty="0" err="1">
                <a:effectLst/>
                <a:latin typeface="Times New Roman" panose="02020603050405020304" pitchFamily="18" charset="0"/>
                <a:ea typeface="Times New Roman" panose="02020603050405020304" pitchFamily="18" charset="0"/>
                <a:cs typeface="Simplified Arabic" panose="02020603050405020304" pitchFamily="18" charset="-78"/>
              </a:rPr>
              <a:t>البيوميكانيكية</a:t>
            </a:r>
            <a:r>
              <a:rPr lang="ar-IQ" sz="5100" dirty="0">
                <a:effectLst/>
                <a:latin typeface="Times New Roman" panose="02020603050405020304" pitchFamily="18" charset="0"/>
                <a:ea typeface="Times New Roman" panose="02020603050405020304" pitchFamily="18" charset="0"/>
                <a:cs typeface="Simplified Arabic" panose="02020603050405020304" pitchFamily="18" charset="-78"/>
              </a:rPr>
              <a:t> التي تؤثر في ذلك المسار الحركي من اجل تقويم كفاءة الاداء وتطويره ، </a:t>
            </a:r>
            <a:endParaRPr lang="en-US" sz="5100" dirty="0">
              <a:effectLst/>
              <a:latin typeface="Times New Roman" panose="02020603050405020304" pitchFamily="18" charset="0"/>
              <a:ea typeface="Times New Roman" panose="02020603050405020304" pitchFamily="18" charset="0"/>
            </a:endParaRPr>
          </a:p>
          <a:p>
            <a:pPr marL="0" marR="0" algn="just" rtl="1">
              <a:spcBef>
                <a:spcPts val="0"/>
              </a:spcBef>
              <a:spcAft>
                <a:spcPts val="0"/>
              </a:spcAft>
            </a:pPr>
            <a:r>
              <a:rPr lang="ar-IQ" sz="5100" dirty="0">
                <a:effectLst/>
                <a:latin typeface="Times New Roman" panose="02020603050405020304" pitchFamily="18" charset="0"/>
                <a:ea typeface="Times New Roman" panose="02020603050405020304" pitchFamily="18" charset="0"/>
                <a:cs typeface="Simplified Arabic" panose="02020603050405020304" pitchFamily="18" charset="-78"/>
              </a:rPr>
              <a:t>ومن اجل التوصل الى مسببات حدوث الحركة لجأت الدراسات الى استخدام منصات قياس القوى(</a:t>
            </a:r>
            <a:r>
              <a:rPr lang="en-US" sz="5100" dirty="0">
                <a:effectLst/>
                <a:latin typeface="Simplified Arabic" panose="02020603050405020304" pitchFamily="18" charset="-78"/>
                <a:ea typeface="Times New Roman" panose="02020603050405020304" pitchFamily="18" charset="0"/>
              </a:rPr>
              <a:t>force plate form</a:t>
            </a:r>
            <a:r>
              <a:rPr lang="ar-IQ" sz="5100" dirty="0">
                <a:effectLst/>
                <a:latin typeface="Times New Roman" panose="02020603050405020304" pitchFamily="18" charset="0"/>
                <a:ea typeface="Times New Roman" panose="02020603050405020304" pitchFamily="18" charset="0"/>
                <a:cs typeface="Simplified Arabic" panose="02020603050405020304" pitchFamily="18" charset="-78"/>
              </a:rPr>
              <a:t>) والتي توصلنا الى معرفة قيم القوى المسجلة على المنحنى وزمن تأثيرها وعلاقتها بالمتغيرات </a:t>
            </a:r>
            <a:r>
              <a:rPr lang="ar-IQ" sz="5100" dirty="0" err="1">
                <a:effectLst/>
                <a:latin typeface="Times New Roman" panose="02020603050405020304" pitchFamily="18" charset="0"/>
                <a:ea typeface="Times New Roman" panose="02020603050405020304" pitchFamily="18" charset="0"/>
                <a:cs typeface="Simplified Arabic" panose="02020603050405020304" pitchFamily="18" charset="-78"/>
              </a:rPr>
              <a:t>البيوميكانيكية</a:t>
            </a:r>
            <a:r>
              <a:rPr lang="ar-IQ" sz="5100" dirty="0">
                <a:effectLst/>
                <a:latin typeface="Times New Roman" panose="02020603050405020304" pitchFamily="18" charset="0"/>
                <a:ea typeface="Times New Roman" panose="02020603050405020304" pitchFamily="18" charset="0"/>
                <a:cs typeface="Simplified Arabic" panose="02020603050405020304" pitchFamily="18" charset="-78"/>
              </a:rPr>
              <a:t> لمراحل الاداء المهاري والتي من خلالها يمكن أن نتوصل الى تقويم مركبات الحركة ومكوناتها تقويماً موضوعياً من اجل تطور مستوى الاداء الفني ومعالجة  مكامن أخطاءه ومن المعروف أن التحليل </a:t>
            </a:r>
            <a:r>
              <a:rPr lang="ar-IQ" sz="5100" dirty="0" err="1">
                <a:effectLst/>
                <a:latin typeface="Times New Roman" panose="02020603050405020304" pitchFamily="18" charset="0"/>
                <a:ea typeface="Times New Roman" panose="02020603050405020304" pitchFamily="18" charset="0"/>
                <a:cs typeface="Simplified Arabic" panose="02020603050405020304" pitchFamily="18" charset="-78"/>
              </a:rPr>
              <a:t>الكينتيكي</a:t>
            </a:r>
            <a:r>
              <a:rPr lang="ar-IQ" sz="5100" dirty="0">
                <a:effectLst/>
                <a:latin typeface="Times New Roman" panose="02020603050405020304" pitchFamily="18" charset="0"/>
                <a:ea typeface="Times New Roman" panose="02020603050405020304" pitchFamily="18" charset="0"/>
                <a:cs typeface="Simplified Arabic" panose="02020603050405020304" pitchFamily="18" charset="-78"/>
              </a:rPr>
              <a:t> يقوم بدراسة كل ما يتصل بعنصر القوة وعلاقتهما بالزمن .</a:t>
            </a:r>
            <a:endParaRPr lang="en-US" sz="51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808578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7" name="مربع نص 6">
            <a:extLst>
              <a:ext uri="{FF2B5EF4-FFF2-40B4-BE49-F238E27FC236}">
                <a16:creationId xmlns:a16="http://schemas.microsoft.com/office/drawing/2014/main" id="{DCA2E85B-297C-7759-A0BD-AAF76E847C30}"/>
              </a:ext>
            </a:extLst>
          </p:cNvPr>
          <p:cNvSpPr txBox="1"/>
          <p:nvPr/>
        </p:nvSpPr>
        <p:spPr>
          <a:xfrm>
            <a:off x="251520" y="188640"/>
            <a:ext cx="8712967" cy="7140416"/>
          </a:xfrm>
          <a:prstGeom prst="rect">
            <a:avLst/>
          </a:prstGeom>
          <a:noFill/>
        </p:spPr>
        <p:txBody>
          <a:bodyPr wrap="square" rtlCol="0">
            <a:spAutoFit/>
          </a:bodyPr>
          <a:lstStyle/>
          <a:p>
            <a:r>
              <a:rPr lang="ar-IQ" sz="2800" b="1" dirty="0">
                <a:solidFill>
                  <a:srgbClr val="FF0000"/>
                </a:solidFill>
              </a:rPr>
              <a:t>الحركة </a:t>
            </a:r>
            <a:r>
              <a:rPr lang="ar-IQ" sz="2800" dirty="0"/>
              <a:t>: هي </a:t>
            </a:r>
            <a:r>
              <a:rPr lang="ar-IQ" sz="2800" dirty="0">
                <a:solidFill>
                  <a:srgbClr val="00B050"/>
                </a:solidFill>
              </a:rPr>
              <a:t>انتقال او دوران الجسم او احد اجزائه في اتجاه وبسرعة معينة  باستخدام أداة او بدونها وتحدث نتيجة لانقباض العضلات والذي ينتج عنها حركة الجسم كليا او احد اجزائه </a:t>
            </a:r>
            <a:r>
              <a:rPr lang="ar-IQ" sz="2800" dirty="0"/>
              <a:t>.</a:t>
            </a:r>
          </a:p>
          <a:p>
            <a:r>
              <a:rPr lang="ar-IQ" sz="2800" dirty="0"/>
              <a:t>تمثل الحركة محور اهتمام مختلف الدراسات والباحثين في مجال التعلم والتدريب الرياضي وذلك بالنظر الى طبيعة النشاط الحركي المبني على الأساس على أداء مختلف الحركات لتجسيد معظم المهارات الحركية  والتي نسعى من خلالها الى تحقيق الأداء الحركي المثالي وفق المستويات المراد تحقيقها والمتمثلة </a:t>
            </a:r>
            <a:r>
              <a:rPr lang="ar-IQ" sz="2800" dirty="0">
                <a:solidFill>
                  <a:srgbClr val="7030A0"/>
                </a:solidFill>
              </a:rPr>
              <a:t>(اقوى ،  اسرع ، اعلى) </a:t>
            </a:r>
            <a:r>
              <a:rPr lang="ar-IQ" sz="2800" dirty="0"/>
              <a:t>في مختلف الفعاليات الرياضية خلال المنافسات ولذلك مثلت لحركة احد المواضيع الرئيسية للعديد من التخصصات التربوية والبيولوجية ...</a:t>
            </a:r>
          </a:p>
          <a:p>
            <a:r>
              <a:rPr lang="ar-IQ" sz="2800" b="1" dirty="0">
                <a:solidFill>
                  <a:srgbClr val="FF0000"/>
                </a:solidFill>
              </a:rPr>
              <a:t>فالحركة من الناحية البايوميكانيكية </a:t>
            </a:r>
            <a:r>
              <a:rPr lang="ar-IQ" sz="2800" dirty="0"/>
              <a:t>: </a:t>
            </a:r>
            <a:r>
              <a:rPr lang="ar-IQ" sz="2800" dirty="0">
                <a:solidFill>
                  <a:srgbClr val="00B050"/>
                </a:solidFill>
              </a:rPr>
              <a:t>هي ان يغير الجسم مكانه في مسار زمني فالحركة تحدث اما بتأثير جسم على اخر أي قوة خارجية او تكون داخل الجسم  (ذاتية) </a:t>
            </a:r>
            <a:r>
              <a:rPr lang="ar-IQ" sz="2400" dirty="0"/>
              <a:t>بتأثير قوة العضلات  والحركة المقصودة في مجال التربية الحركية هي الحركة الهادفة التي تؤدي الى النشاط الملحوظ للعضلات الهيكلية  (الارادية) وتكون الحركة البشرية بأشكال متعدد  </a:t>
            </a:r>
          </a:p>
          <a:p>
            <a:r>
              <a:rPr lang="ar-IQ" sz="2400" dirty="0"/>
              <a:t>(دورانية ، انتقالية ، منتظمة وغير منتظمة  ، ذات مرجحات او بدون </a:t>
            </a:r>
            <a:r>
              <a:rPr lang="ar-IQ" sz="2800" dirty="0"/>
              <a:t>توقفات).</a:t>
            </a:r>
          </a:p>
          <a:p>
            <a:endParaRPr lang="en-US" dirty="0"/>
          </a:p>
        </p:txBody>
      </p:sp>
    </p:spTree>
    <p:extLst>
      <p:ext uri="{BB962C8B-B14F-4D97-AF65-F5344CB8AC3E}">
        <p14:creationId xmlns:p14="http://schemas.microsoft.com/office/powerpoint/2010/main" val="41761650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238299" y="116632"/>
            <a:ext cx="8654181" cy="707886"/>
          </a:xfrm>
          <a:prstGeom prst="rect">
            <a:avLst/>
          </a:prstGeom>
        </p:spPr>
        <p:txBody>
          <a:bodyPr wrap="square">
            <a:spAutoFit/>
          </a:bodyPr>
          <a:lstStyle/>
          <a:p>
            <a:endParaRPr lang="ar-IQ" sz="2000" dirty="0"/>
          </a:p>
          <a:p>
            <a:endParaRPr lang="en-US" sz="2000" dirty="0"/>
          </a:p>
        </p:txBody>
      </p:sp>
      <p:sp>
        <p:nvSpPr>
          <p:cNvPr id="5" name="مربع نص 4">
            <a:extLst>
              <a:ext uri="{FF2B5EF4-FFF2-40B4-BE49-F238E27FC236}">
                <a16:creationId xmlns:a16="http://schemas.microsoft.com/office/drawing/2014/main" id="{8F9BFD9C-71A7-6AC2-DD4B-10109DDB63CE}"/>
              </a:ext>
            </a:extLst>
          </p:cNvPr>
          <p:cNvSpPr txBox="1"/>
          <p:nvPr/>
        </p:nvSpPr>
        <p:spPr>
          <a:xfrm>
            <a:off x="238299" y="188640"/>
            <a:ext cx="8654181" cy="5693866"/>
          </a:xfrm>
          <a:prstGeom prst="rect">
            <a:avLst/>
          </a:prstGeom>
          <a:noFill/>
        </p:spPr>
        <p:txBody>
          <a:bodyPr wrap="square" rtlCol="0">
            <a:spAutoFit/>
          </a:bodyPr>
          <a:lstStyle/>
          <a:p>
            <a:r>
              <a:rPr lang="ar-IQ" sz="2400" b="1" dirty="0">
                <a:solidFill>
                  <a:srgbClr val="0070C0"/>
                </a:solidFill>
              </a:rPr>
              <a:t>عندما ننظر للمهارة بالعين المجردة فأننا ندرك ابعادها   البعد الافقي او البعد العمودي والبعد العميق والعين البشرية ترى جميع هذه الابعاد ولكن المشكلة تكمن في بعض الأجزاء التي تختفي حيث اننا نستطيع ان نرى لاعب كرة الطائرة عند اداءه لمهارة الضرب الساحق (الكبس) او لاعب الغطس عند قفزه في الماء حيث نلاحظ  جميع الأجزاء التي ضمن مدى الرؤية وندرك العلاقة بينهما ولكن يتعذر علينا رؤية الجهة المعاكسة للاعب ولكن في حالة لاعب الجمناستك  الذي يؤدي حركة دوران الجسم على المحور الطولي نرى جميع الأجزاء بالتعاقب ويمكن ان نقسمها الى نوعين او بعدين</a:t>
            </a:r>
          </a:p>
          <a:p>
            <a:r>
              <a:rPr lang="ar-IQ" sz="2400" dirty="0"/>
              <a:t>1- </a:t>
            </a:r>
            <a:r>
              <a:rPr lang="ar-IQ" sz="2400" b="1" dirty="0">
                <a:solidFill>
                  <a:srgbClr val="FF0000"/>
                </a:solidFill>
              </a:rPr>
              <a:t>حركة ذات البعدين (المستوية): وهي الحركة التي يمكن تحديدها وتحليلها من خلال الة تصوير واحدة او اثنتين</a:t>
            </a:r>
          </a:p>
          <a:p>
            <a:r>
              <a:rPr lang="ar-IQ" sz="2400" dirty="0"/>
              <a:t>2- </a:t>
            </a:r>
            <a:r>
              <a:rPr lang="ar-IQ" sz="2400" b="1" dirty="0">
                <a:solidFill>
                  <a:srgbClr val="FF0000"/>
                </a:solidFill>
              </a:rPr>
              <a:t>الحركات ذات الثلاث ابعاد : وهي الحركة التي يمكن تحليلها من خلال ابعاد ثلاثية سيما الحركات التي تتم على اكثر من محور في وقت واحد .</a:t>
            </a:r>
          </a:p>
          <a:p>
            <a:r>
              <a:rPr lang="ar-IQ" sz="2400" b="1" dirty="0">
                <a:solidFill>
                  <a:schemeClr val="accent2">
                    <a:lumMod val="75000"/>
                  </a:schemeClr>
                </a:solidFill>
              </a:rPr>
              <a:t>هناك حركات مستوية وذات ابعاد متماثلة وغير متماثلة وهذا يتعلق بالوصف الدقيق للحركة ، فحركة دوران الجسم حول نفسه مثل الجمناستك متماثلة  في حين حركة الواثب العريض غير متماثلة عندما يترك لوحة الارتقاء وتكون قدم </a:t>
            </a:r>
            <a:r>
              <a:rPr lang="ar-IQ" sz="2400" b="1" dirty="0" err="1">
                <a:solidFill>
                  <a:schemeClr val="accent2">
                    <a:lumMod val="75000"/>
                  </a:schemeClr>
                </a:solidFill>
              </a:rPr>
              <a:t>للامام</a:t>
            </a:r>
            <a:r>
              <a:rPr lang="ar-IQ" sz="2400" b="1" dirty="0">
                <a:solidFill>
                  <a:schemeClr val="accent2">
                    <a:lumMod val="75000"/>
                  </a:schemeClr>
                </a:solidFill>
              </a:rPr>
              <a:t> والأخرى الى الخلف والذراع للأسفل والأخرى </a:t>
            </a:r>
            <a:r>
              <a:rPr lang="ar-IQ" sz="2800" b="1" dirty="0">
                <a:solidFill>
                  <a:schemeClr val="accent2">
                    <a:lumMod val="75000"/>
                  </a:schemeClr>
                </a:solidFill>
              </a:rPr>
              <a:t>الى</a:t>
            </a:r>
            <a:r>
              <a:rPr lang="ar-IQ" sz="2400" b="1" dirty="0">
                <a:solidFill>
                  <a:schemeClr val="accent2">
                    <a:lumMod val="75000"/>
                  </a:schemeClr>
                </a:solidFill>
              </a:rPr>
              <a:t> الأعلى    </a:t>
            </a:r>
            <a:endParaRPr lang="ar-IQ" sz="2800" b="1" dirty="0">
              <a:solidFill>
                <a:schemeClr val="accent2">
                  <a:lumMod val="75000"/>
                </a:schemeClr>
              </a:solidFill>
            </a:endParaRPr>
          </a:p>
        </p:txBody>
      </p:sp>
    </p:spTree>
    <p:extLst>
      <p:ext uri="{BB962C8B-B14F-4D97-AF65-F5344CB8AC3E}">
        <p14:creationId xmlns:p14="http://schemas.microsoft.com/office/powerpoint/2010/main" val="872524672"/>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453</TotalTime>
  <Words>1366</Words>
  <Application>Microsoft Office PowerPoint</Application>
  <PresentationFormat>عرض على الشاشة (4:3)</PresentationFormat>
  <Paragraphs>52</Paragraphs>
  <Slides>14</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14</vt:i4>
      </vt:variant>
    </vt:vector>
  </HeadingPairs>
  <TitlesOfParts>
    <vt:vector size="19" baseType="lpstr">
      <vt:lpstr>Arial</vt:lpstr>
      <vt:lpstr>Calibri</vt:lpstr>
      <vt:lpstr>Simplified Arabic</vt:lpstr>
      <vt:lpstr>Times New Roman</vt: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اقسام التحليل الحركي</vt:lpstr>
      <vt:lpstr>التحليل البيوكيناتيكي: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اشكال الحركة من ناحية مسارها الهندسي</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zake</dc:creator>
  <cp:lastModifiedBy>hp</cp:lastModifiedBy>
  <cp:revision>21</cp:revision>
  <dcterms:created xsi:type="dcterms:W3CDTF">2018-12-16T21:31:53Z</dcterms:created>
  <dcterms:modified xsi:type="dcterms:W3CDTF">2024-09-27T13:23:01Z</dcterms:modified>
</cp:coreProperties>
</file>